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74" r:id="rId2"/>
    <p:sldId id="275" r:id="rId3"/>
    <p:sldId id="279" r:id="rId4"/>
    <p:sldId id="280" r:id="rId5"/>
    <p:sldId id="281" r:id="rId6"/>
    <p:sldId id="282" r:id="rId7"/>
    <p:sldId id="283" r:id="rId8"/>
    <p:sldId id="284" r:id="rId9"/>
    <p:sldId id="285" r:id="rId10"/>
    <p:sldId id="286" r:id="rId11"/>
    <p:sldId id="287" r:id="rId12"/>
    <p:sldId id="288" r:id="rId13"/>
    <p:sldId id="289" r:id="rId14"/>
    <p:sldId id="277" r:id="rId15"/>
  </p:sldIdLst>
  <p:sldSz cx="9144000" cy="6858000" type="screen4x3"/>
  <p:notesSz cx="6858000" cy="9144000"/>
  <p:embeddedFontLst>
    <p:embeddedFont>
      <p:font typeface="微软雅黑" panose="020B0503020204020204" pitchFamily="34" charset="-122"/>
      <p:regular r:id="rId17"/>
      <p:bold r:id="rId18"/>
    </p:embeddedFont>
    <p:embeddedFont>
      <p:font typeface="Tw Cen MT" panose="020B0602020104020603"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29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杨聪晖" initials="杨聪晖"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996"/>
    <a:srgbClr val="466E8C"/>
    <a:srgbClr val="000000"/>
    <a:srgbClr val="1BA6A1"/>
    <a:srgbClr val="B8CB0F"/>
    <a:srgbClr val="28AFEC"/>
    <a:srgbClr val="851176"/>
    <a:srgbClr val="70247C"/>
    <a:srgbClr val="F874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07" autoAdjust="0"/>
  </p:normalViewPr>
  <p:slideViewPr>
    <p:cSldViewPr>
      <p:cViewPr varScale="1">
        <p:scale>
          <a:sx n="97" d="100"/>
          <a:sy n="97" d="100"/>
        </p:scale>
        <p:origin x="1164" y="72"/>
      </p:cViewPr>
      <p:guideLst>
        <p:guide orient="horz" pos="2170"/>
        <p:guide pos="2980"/>
      </p:guideLst>
    </p:cSldViewPr>
  </p:slideViewPr>
  <p:notesTextViewPr>
    <p:cViewPr>
      <p:scale>
        <a:sx n="100" d="100"/>
        <a:sy n="100" d="100"/>
      </p:scale>
      <p:origin x="0" y="0"/>
    </p:cViewPr>
  </p:notesTextViewPr>
  <p:sorterViewPr>
    <p:cViewPr>
      <p:scale>
        <a:sx n="100" d="100"/>
        <a:sy n="100" d="100"/>
      </p:scale>
      <p:origin x="0" y="6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CF3AE-0837-4DF7-93D1-E4F91438EE8D}" type="datetimeFigureOut">
              <a:rPr lang="zh-CN" altLang="en-US" smtClean="0"/>
              <a:t>2020/3/31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5A1755-167E-4489-85F6-58085DF77479}" type="slidenum">
              <a:rPr lang="zh-CN" altLang="en-US" smtClean="0"/>
              <a:t>‹#›</a:t>
            </a:fld>
            <a:endParaRPr lang="zh-CN" altLang="en-US"/>
          </a:p>
        </p:txBody>
      </p:sp>
    </p:spTree>
    <p:extLst>
      <p:ext uri="{BB962C8B-B14F-4D97-AF65-F5344CB8AC3E}">
        <p14:creationId xmlns:p14="http://schemas.microsoft.com/office/powerpoint/2010/main" val="21674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BA2FEA-6412-488D-BE65-011F74FA7FE4}" type="slidenum">
              <a:rPr lang="zh-CN" altLang="en-US" smtClean="0"/>
              <a:t>1</a:t>
            </a:fld>
            <a:endParaRPr lang="zh-CN" altLang="en-US"/>
          </a:p>
        </p:txBody>
      </p:sp>
    </p:spTree>
    <p:extLst>
      <p:ext uri="{BB962C8B-B14F-4D97-AF65-F5344CB8AC3E}">
        <p14:creationId xmlns:p14="http://schemas.microsoft.com/office/powerpoint/2010/main" val="102867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8894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文本框 9"/>
          <p:cNvSpPr txBox="1"/>
          <p:nvPr userDrawn="1"/>
        </p:nvSpPr>
        <p:spPr>
          <a:xfrm>
            <a:off x="285750" y="184150"/>
            <a:ext cx="5638800" cy="706755"/>
          </a:xfrm>
          <a:prstGeom prst="rect">
            <a:avLst/>
          </a:prstGeom>
          <a:noFill/>
        </p:spPr>
        <p:txBody>
          <a:bodyPr wrap="square" rtlCol="0">
            <a:spAutoFit/>
          </a:bodyPr>
          <a:lstStyle/>
          <a:p>
            <a:r>
              <a:rPr sz="4000" b="1" kern="0"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1.2.1数字化及其作用</a:t>
            </a:r>
          </a:p>
        </p:txBody>
      </p:sp>
      <p:cxnSp>
        <p:nvCxnSpPr>
          <p:cNvPr id="7" name="直接箭头连接符 6"/>
          <p:cNvCxnSpPr/>
          <p:nvPr userDrawn="1"/>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panose="02010609030101010101" pitchFamily="49"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panose="02010609030101010101" pitchFamily="49" charset="-122"/>
            </a:endParaRPr>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文本框 9"/>
          <p:cNvSpPr txBox="1"/>
          <p:nvPr userDrawn="1"/>
        </p:nvSpPr>
        <p:spPr>
          <a:xfrm>
            <a:off x="285750" y="184150"/>
            <a:ext cx="6086450" cy="706755"/>
          </a:xfrm>
          <a:prstGeom prst="rect">
            <a:avLst/>
          </a:prstGeom>
          <a:noFill/>
        </p:spPr>
        <p:txBody>
          <a:bodyPr wrap="square" rtlCol="0">
            <a:spAutoFit/>
          </a:bodyPr>
          <a:lstStyle/>
          <a:p>
            <a:r>
              <a:rPr sz="4000" b="1" kern="0"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1.2.1 数字化及其作用</a:t>
            </a:r>
          </a:p>
        </p:txBody>
      </p:sp>
      <p:cxnSp>
        <p:nvCxnSpPr>
          <p:cNvPr id="7" name="直接箭头连接符 6"/>
          <p:cNvCxnSpPr/>
          <p:nvPr userDrawn="1"/>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panose="02010609030101010101" pitchFamily="49"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panose="02010609030101010101" pitchFamily="49" charset="-122"/>
            </a:endParaRPr>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5" cstate="print">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019人教音像社\信息技术\设计图【待补充】\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5" y="-61612"/>
            <a:ext cx="9401398" cy="696035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993900"/>
            <a:ext cx="9153525" cy="563563"/>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问题情境</a:t>
            </a:r>
          </a:p>
        </p:txBody>
      </p:sp>
      <p:sp>
        <p:nvSpPr>
          <p:cNvPr id="9" name="TextBox 8"/>
          <p:cNvSpPr txBox="1"/>
          <p:nvPr/>
        </p:nvSpPr>
        <p:spPr>
          <a:xfrm>
            <a:off x="1405255" y="2789555"/>
            <a:ext cx="6584315" cy="1938020"/>
          </a:xfrm>
          <a:prstGeom prst="rect">
            <a:avLst/>
          </a:prstGeom>
          <a:noFill/>
        </p:spPr>
        <p:txBody>
          <a:bodyPr wrap="square" rtlCol="0">
            <a:spAutoFit/>
          </a:bodyPr>
          <a:lstStyle/>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小明家中有一些老式录像带，它们记录着家庭中美好的回忆。他在整理这些录像带时，发现播放这些录像带的设备现在已很难找到了。为了更好地保存这些美好回忆，他希望能把录像带中的信息转换为计算机中可以存储和处理的数据。</a:t>
            </a:r>
          </a:p>
        </p:txBody>
      </p:sp>
      <p:sp>
        <p:nvSpPr>
          <p:cNvPr id="5" name="圆角矩形 4"/>
          <p:cNvSpPr/>
          <p:nvPr/>
        </p:nvSpPr>
        <p:spPr>
          <a:xfrm>
            <a:off x="1067516" y="1774698"/>
            <a:ext cx="7183773" cy="354740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287" y="1484784"/>
            <a:ext cx="1310721" cy="873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1043608" y="5703639"/>
            <a:ext cx="7075170" cy="398780"/>
          </a:xfrm>
          <a:prstGeom prst="rect">
            <a:avLst/>
          </a:prstGeom>
          <a:noFill/>
        </p:spPr>
        <p:txBody>
          <a:bodyPr wrap="none" rtlCol="0">
            <a:spAutoFit/>
          </a:bodyPr>
          <a:lstStyle/>
          <a:p>
            <a:r>
              <a:rPr lang="zh-CN" altLang="en-US" sz="2000" b="1"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思考：录像带中的信息与计算机中存储的数据存在哪些不同？</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25669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小组合作任务二</a:t>
            </a:r>
          </a:p>
        </p:txBody>
      </p:sp>
      <p:sp>
        <p:nvSpPr>
          <p:cNvPr id="9" name="TextBox 8"/>
          <p:cNvSpPr txBox="1"/>
          <p:nvPr/>
        </p:nvSpPr>
        <p:spPr>
          <a:xfrm>
            <a:off x="1614032" y="3438277"/>
            <a:ext cx="6508054" cy="1198880"/>
          </a:xfrm>
          <a:prstGeom prst="rect">
            <a:avLst/>
          </a:prstGeom>
          <a:noFill/>
        </p:spPr>
        <p:txBody>
          <a:bodyPr wrap="square" rtlCol="0">
            <a:spAutoFit/>
          </a:bodyPr>
          <a:lstStyle/>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查找资料，指出将录像带中的信息转换为计算机中存储的数据的工具与方法有哪些？自选制作工具并交流成果。</a:t>
            </a:r>
          </a:p>
        </p:txBody>
      </p:sp>
      <p:sp>
        <p:nvSpPr>
          <p:cNvPr id="15" name="圆角矩形 14"/>
          <p:cNvSpPr/>
          <p:nvPr/>
        </p:nvSpPr>
        <p:spPr>
          <a:xfrm>
            <a:off x="1204595" y="2331085"/>
            <a:ext cx="7183755" cy="274955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pic>
        <p:nvPicPr>
          <p:cNvPr id="1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0" y="1846089"/>
            <a:ext cx="1234381" cy="81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总结提升</a:t>
            </a:r>
          </a:p>
        </p:txBody>
      </p:sp>
      <p:sp>
        <p:nvSpPr>
          <p:cNvPr id="17" name="TextBox 16"/>
          <p:cNvSpPr txBox="1"/>
          <p:nvPr/>
        </p:nvSpPr>
        <p:spPr>
          <a:xfrm>
            <a:off x="2769235" y="2642235"/>
            <a:ext cx="4350385" cy="2092881"/>
          </a:xfrm>
          <a:prstGeom prst="rect">
            <a:avLst/>
          </a:prstGeom>
          <a:noFill/>
        </p:spPr>
        <p:txBody>
          <a:bodyPr wrap="square" rtlCol="0">
            <a:spAutoFit/>
          </a:bodyPr>
          <a:lstStyle/>
          <a:p>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知识点 </a:t>
            </a:r>
            <a:endPar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endParaRPr>
          </a:p>
          <a:p>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5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数字化</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5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离散与连续</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a:p>
            <a:pPr>
              <a:lnSpc>
                <a:spcPct val="15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模拟信号与数字信号</a:t>
            </a:r>
          </a:p>
        </p:txBody>
      </p:sp>
      <p:pic>
        <p:nvPicPr>
          <p:cNvPr id="9218" name="Picture 2" descr="https://ss1.bdstatic.com/70cFvXSh_Q1YnxGkpoWK1HF6hhy/it/u=2669184432,2355770531&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4374" y="2334986"/>
            <a:ext cx="942970" cy="942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总结提升</a:t>
            </a:r>
          </a:p>
        </p:txBody>
      </p:sp>
      <p:pic>
        <p:nvPicPr>
          <p:cNvPr id="15" name="Picture 2" descr="https://ss1.bdstatic.com/70cFvXSh_Q1YnxGkpoWK1HF6hhy/it/u=2669184432,2355770531&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730" y="2256617"/>
            <a:ext cx="742885" cy="7428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788815" y="2495845"/>
            <a:ext cx="3960440" cy="398780"/>
          </a:xfrm>
          <a:prstGeom prst="rect">
            <a:avLst/>
          </a:prstGeom>
          <a:noFill/>
        </p:spPr>
        <p:txBody>
          <a:bodyPr wrap="square" rtlCol="0">
            <a:spAutoFit/>
          </a:bodyPr>
          <a:lstStyle/>
          <a:p>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数字化的意义和作用</a:t>
            </a:r>
          </a:p>
        </p:txBody>
      </p:sp>
      <p:sp>
        <p:nvSpPr>
          <p:cNvPr id="5" name="TextBox 4"/>
          <p:cNvSpPr txBox="1"/>
          <p:nvPr/>
        </p:nvSpPr>
        <p:spPr>
          <a:xfrm>
            <a:off x="939015" y="3231654"/>
            <a:ext cx="7458710" cy="1938020"/>
          </a:xfrm>
          <a:prstGeom prst="rect">
            <a:avLst/>
          </a:prstGeom>
          <a:noFill/>
        </p:spPr>
        <p:txBody>
          <a:bodyPr wrap="none" rtlCol="0">
            <a:spAutoFit/>
          </a:bodyPr>
          <a:lstStyle/>
          <a:p>
            <a:pPr algn="l" fontAlgn="auto">
              <a:lnSpc>
                <a:spcPct val="120000"/>
              </a:lnSpc>
            </a:pP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资源的获取途径丰富多样</a:t>
            </a: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互联网、数字图书馆、虚拟博物馆</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a:t>
            </a:r>
          </a:p>
          <a:p>
            <a:pPr algn="l" fontAlgn="auto">
              <a:lnSpc>
                <a:spcPct val="120000"/>
              </a:lnSpc>
            </a:pP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资源的加工工具层出不穷</a:t>
            </a: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各类软件及</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APP……</a:t>
            </a:r>
          </a:p>
          <a:p>
            <a:pPr algn="l" fontAlgn="auto">
              <a:lnSpc>
                <a:spcPct val="120000"/>
              </a:lnSpc>
            </a:pP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资源的表达方式各有所长</a:t>
            </a: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办公软件、思维导图</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a:t>
            </a:r>
            <a:endPar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endParaRPr>
          </a:p>
          <a:p>
            <a:pPr algn="l" fontAlgn="auto">
              <a:lnSpc>
                <a:spcPct val="120000"/>
              </a:lnSpc>
            </a:pP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资源的存储多样而庞大</a:t>
            </a: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云存储</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a:t>
            </a:r>
            <a:endPar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endParaRPr>
          </a:p>
          <a:p>
            <a:pPr algn="l"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a:t>
            </a:r>
            <a:endPar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675" y="21050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9" name="文本框 8"/>
          <p:cNvSpPr txBox="1"/>
          <p:nvPr/>
        </p:nvSpPr>
        <p:spPr>
          <a:xfrm>
            <a:off x="1904997" y="2330635"/>
            <a:ext cx="5334004"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dist"/>
            <a:r>
              <a:rPr lang="zh-CN" altLang="en-US" dirty="0">
                <a:solidFill>
                  <a:schemeClr val="bg1"/>
                </a:solidFill>
                <a:effectLst/>
                <a:cs typeface="楷体_GB2312" panose="02010609030101010101" pitchFamily="49" charset="-122"/>
              </a:rPr>
              <a:t>谢谢观看</a:t>
            </a:r>
          </a:p>
        </p:txBody>
      </p:sp>
      <p:sp>
        <p:nvSpPr>
          <p:cNvPr id="10" name="文本框 9"/>
          <p:cNvSpPr txBox="1"/>
          <p:nvPr/>
        </p:nvSpPr>
        <p:spPr>
          <a:xfrm>
            <a:off x="1904997" y="3103556"/>
            <a:ext cx="5334004" cy="398780"/>
          </a:xfrm>
          <a:prstGeom prst="rect">
            <a:avLst/>
          </a:prstGeom>
          <a:noFill/>
        </p:spPr>
        <p:txBody>
          <a:bodyPr wrap="square" rtlCol="0">
            <a:spAutoFit/>
          </a:bodyPr>
          <a:lstStyle>
            <a:defPPr>
              <a:defRPr lang="zh-CN"/>
            </a:defPPr>
            <a:lvl1pPr algn="dist">
              <a:defRPr sz="4000" b="1" ker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r>
              <a:rPr lang="en-US" altLang="zh-CN" sz="2000" dirty="0">
                <a:effectLst/>
                <a:cs typeface="楷体_GB2312" panose="02010609030101010101" pitchFamily="49" charset="-122"/>
              </a:rPr>
              <a:t>Thanks  for  watching</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25622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9" name="文本框 8"/>
          <p:cNvSpPr txBox="1"/>
          <p:nvPr/>
        </p:nvSpPr>
        <p:spPr>
          <a:xfrm>
            <a:off x="1763686" y="3044278"/>
            <a:ext cx="5616626"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l"/>
            <a:r>
              <a:rPr dirty="0">
                <a:solidFill>
                  <a:schemeClr val="bg1"/>
                </a:solidFill>
                <a:effectLst/>
                <a:cs typeface="楷体_GB2312" panose="02010609030101010101" pitchFamily="49" charset="-122"/>
              </a:rPr>
              <a:t>1.2.1 数字化及其作用</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366520" y="3460115"/>
            <a:ext cx="6410960" cy="829945"/>
          </a:xfrm>
          <a:prstGeom prst="rect">
            <a:avLst/>
          </a:prstGeom>
          <a:noFill/>
          <a:ln w="9525">
            <a:noFill/>
          </a:ln>
        </p:spPr>
        <p:txBody>
          <a:bodyPr wrap="square">
            <a:spAutoFit/>
          </a:bodyPr>
          <a:lstStyle/>
          <a:p>
            <a:pPr marL="0" indent="0" eaLnBrk="1" latinLnBrk="0" hangingPunct="1">
              <a:lnSpc>
                <a:spcPct val="120000"/>
              </a:lnSpc>
            </a:pPr>
            <a:r>
              <a:rPr lang="en-US" altLang="zh-CN" sz="2000" b="1">
                <a:latin typeface="楷体_GB2312" panose="02010609030101010101" pitchFamily="49" charset="-122"/>
                <a:ea typeface="楷体_GB2312" panose="02010609030101010101" pitchFamily="49" charset="-122"/>
                <a:cs typeface="楷体_GB2312" panose="02010609030101010101" pitchFamily="49" charset="-122"/>
              </a:rPr>
              <a:t>    </a:t>
            </a:r>
            <a:r>
              <a:rPr lang="zh-CN" sz="2000" b="1">
                <a:latin typeface="楷体_GB2312" panose="02010609030101010101" pitchFamily="49" charset="-122"/>
                <a:ea typeface="楷体_GB2312" panose="02010609030101010101" pitchFamily="49" charset="-122"/>
                <a:cs typeface="楷体_GB2312" panose="02010609030101010101" pitchFamily="49" charset="-122"/>
              </a:rPr>
              <a:t>在日常生活和学习中，你经常使用哪些数字化工具？它们是如何改变你的生活和学习方式的？</a:t>
            </a:r>
          </a:p>
        </p:txBody>
      </p:sp>
      <p:sp>
        <p:nvSpPr>
          <p:cNvPr id="13" name="任意多边形 16"/>
          <p:cNvSpPr/>
          <p:nvPr/>
        </p:nvSpPr>
        <p:spPr>
          <a:xfrm rot="10800000" flipH="1">
            <a:off x="889000" y="2021840"/>
            <a:ext cx="7366000" cy="3100705"/>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 name="文本框 2"/>
          <p:cNvSpPr txBox="1"/>
          <p:nvPr/>
        </p:nvSpPr>
        <p:spPr>
          <a:xfrm>
            <a:off x="1535245" y="2332452"/>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百家之言</a:t>
            </a:r>
          </a:p>
        </p:txBody>
      </p:sp>
      <p:sp>
        <p:nvSpPr>
          <p:cNvPr id="18" name="等腰三角形 8"/>
          <p:cNvSpPr/>
          <p:nvPr/>
        </p:nvSpPr>
        <p:spPr>
          <a:xfrm rot="5400000">
            <a:off x="1154696" y="2689427"/>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数字化生活环境</a:t>
            </a:r>
          </a:p>
        </p:txBody>
      </p:sp>
      <p:pic>
        <p:nvPicPr>
          <p:cNvPr id="2055" name="Picture 7" descr="https://timgsa.baidu.com/timg?image&amp;quality=80&amp;size=b9999_10000&amp;sec=1559668969710&amp;di=512ce4b36ccbe46d1f49ac7af2398cc4&amp;imgtype=0&amp;src=http%3A%2F%2F04.imgmini.eastday.com%2Fmobile%2F20170818%2F20170818001635_d41d8cd98f00b204e9800998ecf8427e_2.jpeg"/>
          <p:cNvPicPr>
            <a:picLocks noChangeAspect="1" noChangeArrowheads="1"/>
          </p:cNvPicPr>
          <p:nvPr/>
        </p:nvPicPr>
        <p:blipFill>
          <a:blip r:embed="rId3" cstate="print"/>
          <a:stretch>
            <a:fillRect/>
          </a:stretch>
        </p:blipFill>
        <p:spPr bwMode="auto">
          <a:xfrm>
            <a:off x="4815205" y="1939925"/>
            <a:ext cx="3018850" cy="20136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8" name="Picture 10"/>
          <p:cNvPicPr>
            <a:picLocks noChangeAspect="1" noChangeArrowheads="1"/>
          </p:cNvPicPr>
          <p:nvPr/>
        </p:nvPicPr>
        <p:blipFill>
          <a:blip r:embed="rId4" cstate="print"/>
          <a:stretch>
            <a:fillRect/>
          </a:stretch>
        </p:blipFill>
        <p:spPr bwMode="auto">
          <a:xfrm>
            <a:off x="4780885" y="4363276"/>
            <a:ext cx="2997155" cy="190364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descr="https://timgsa.baidu.com/timg?image&amp;quality=80&amp;size=b9999_10000&amp;sec=1559668785030&amp;di=b3626491923266e6c5de2804257c9a9a&amp;imgtype=0&amp;src=http%3A%2F%2Fimg67.zyzhan.com%2F9%2F20150911%2F635775786153739040374.gif"/>
          <p:cNvPicPr>
            <a:picLocks noChangeAspect="1" noChangeArrowheads="1"/>
          </p:cNvPicPr>
          <p:nvPr/>
        </p:nvPicPr>
        <p:blipFill>
          <a:blip r:embed="rId5" cstate="print"/>
          <a:stretch>
            <a:fillRect/>
          </a:stretch>
        </p:blipFill>
        <p:spPr bwMode="auto">
          <a:xfrm>
            <a:off x="1296036" y="1939925"/>
            <a:ext cx="2937716" cy="20136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60" name="Picture 12"/>
          <p:cNvPicPr>
            <a:picLocks noChangeAspect="1" noChangeArrowheads="1"/>
          </p:cNvPicPr>
          <p:nvPr/>
        </p:nvPicPr>
        <p:blipFill>
          <a:blip r:embed="rId6" cstate="print"/>
          <a:stretch>
            <a:fillRect/>
          </a:stretch>
        </p:blipFill>
        <p:spPr bwMode="auto">
          <a:xfrm>
            <a:off x="1296036" y="4217434"/>
            <a:ext cx="2925955" cy="21953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2473325"/>
            <a:ext cx="9153525" cy="563563"/>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小组合作任务一</a:t>
            </a:r>
          </a:p>
        </p:txBody>
      </p:sp>
      <p:sp>
        <p:nvSpPr>
          <p:cNvPr id="9" name="TextBox 8"/>
          <p:cNvSpPr txBox="1"/>
          <p:nvPr/>
        </p:nvSpPr>
        <p:spPr>
          <a:xfrm>
            <a:off x="1405524" y="3442856"/>
            <a:ext cx="6508054" cy="1568450"/>
          </a:xfrm>
          <a:prstGeom prst="rect">
            <a:avLst/>
          </a:prstGeom>
          <a:noFill/>
        </p:spPr>
        <p:txBody>
          <a:bodyPr wrap="square" rtlCol="0">
            <a:spAutoFit/>
          </a:bodyPr>
          <a:lstStyle/>
          <a:p>
            <a:pPr fontAlgn="auto">
              <a:lnSpc>
                <a:spcPct val="120000"/>
              </a:lnSpc>
              <a:spcBef>
                <a:spcPts val="0"/>
              </a:spcBef>
              <a:spcAft>
                <a:spcPts val="0"/>
              </a:spcAft>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采用你认为最合适的数字化工具，从使用方式、应用工具、时间效率和操作流程等方面对实体超市购物和在线购物、个人单车和共享单车、书信交流和网络交流等进行比较，分别说出它们的异同。</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5" name="圆角矩形 4"/>
          <p:cNvSpPr/>
          <p:nvPr/>
        </p:nvSpPr>
        <p:spPr>
          <a:xfrm>
            <a:off x="1067516" y="2134738"/>
            <a:ext cx="7183773" cy="354740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75" y="1844824"/>
            <a:ext cx="1234381" cy="81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数字化</a:t>
            </a:r>
          </a:p>
        </p:txBody>
      </p:sp>
      <p:sp>
        <p:nvSpPr>
          <p:cNvPr id="9" name="TextBox 8"/>
          <p:cNvSpPr txBox="1"/>
          <p:nvPr/>
        </p:nvSpPr>
        <p:spPr>
          <a:xfrm>
            <a:off x="1311018" y="1897311"/>
            <a:ext cx="7292671" cy="829945"/>
          </a:xfrm>
          <a:prstGeom prst="rect">
            <a:avLst/>
          </a:prstGeom>
          <a:noFill/>
        </p:spPr>
        <p:txBody>
          <a:bodyPr wrap="square" rtlCol="0">
            <a:spAutoFit/>
          </a:bodyPr>
          <a:lstStyle/>
          <a:p>
            <a:pPr>
              <a:lnSpc>
                <a:spcPct val="120000"/>
              </a:lnSpc>
              <a:spcBef>
                <a:spcPts val="0"/>
              </a:spcBef>
              <a:spcAft>
                <a:spcPts val="0"/>
              </a:spcAft>
            </a:pPr>
            <a:r>
              <a:rPr lang="zh-CN" altLang="en-US" sz="2000" b="1" dirty="0">
                <a:solidFill>
                  <a:schemeClr val="tx2"/>
                </a:solidFill>
                <a:latin typeface="楷体_GB2312" panose="02010609030101010101" pitchFamily="49" charset="-122"/>
                <a:ea typeface="楷体_GB2312" panose="02010609030101010101" pitchFamily="49" charset="-122"/>
                <a:cs typeface="楷体_GB2312" panose="02010609030101010101" pitchFamily="49" charset="-122"/>
              </a:rPr>
              <a:t>数字化：</a:t>
            </a:r>
            <a:r>
              <a:rPr lang="zh-CN" altLang="en-US" sz="2000" b="1"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将复杂多样的事物属性或特征转化为计算机可处理对象的过程。</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801" y="1843306"/>
            <a:ext cx="829593" cy="62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箭头连接符 18"/>
          <p:cNvCxnSpPr/>
          <p:nvPr/>
        </p:nvCxnSpPr>
        <p:spPr>
          <a:xfrm>
            <a:off x="3562623" y="4076778"/>
            <a:ext cx="2160240" cy="0"/>
          </a:xfrm>
          <a:prstGeom prst="straightConnector1">
            <a:avLst/>
          </a:prstGeom>
          <a:ln w="57150">
            <a:solidFill>
              <a:srgbClr val="466E8C"/>
            </a:solidFill>
            <a:tailEnd type="arrow"/>
          </a:ln>
        </p:spPr>
        <p:style>
          <a:lnRef idx="1">
            <a:schemeClr val="accent6"/>
          </a:lnRef>
          <a:fillRef idx="0">
            <a:schemeClr val="accent6"/>
          </a:fillRef>
          <a:effectRef idx="0">
            <a:schemeClr val="accent6"/>
          </a:effectRef>
          <a:fontRef idx="minor">
            <a:schemeClr val="tx1"/>
          </a:fontRef>
        </p:style>
      </p:cxnSp>
      <p:grpSp>
        <p:nvGrpSpPr>
          <p:cNvPr id="23" name="组合 22"/>
          <p:cNvGrpSpPr/>
          <p:nvPr/>
        </p:nvGrpSpPr>
        <p:grpSpPr>
          <a:xfrm>
            <a:off x="3554095" y="3620135"/>
            <a:ext cx="2101850" cy="936542"/>
            <a:chOff x="3267348" y="3620092"/>
            <a:chExt cx="1969770" cy="936348"/>
          </a:xfrm>
        </p:grpSpPr>
        <p:sp>
          <p:nvSpPr>
            <p:cNvPr id="20" name="TextBox 19"/>
            <p:cNvSpPr txBox="1"/>
            <p:nvPr/>
          </p:nvSpPr>
          <p:spPr>
            <a:xfrm>
              <a:off x="3267348" y="3620092"/>
              <a:ext cx="1969770" cy="398697"/>
            </a:xfrm>
            <a:prstGeom prst="rect">
              <a:avLst/>
            </a:prstGeom>
            <a:noFill/>
          </p:spPr>
          <p:txBody>
            <a:bodyPr wrap="square" rtlCol="0">
              <a:spAutoFit/>
            </a:bodyPr>
            <a:lstStyle/>
            <a:p>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借助数字化工具</a:t>
              </a:r>
            </a:p>
          </p:txBody>
        </p:sp>
        <p:sp>
          <p:nvSpPr>
            <p:cNvPr id="21" name="矩形 20"/>
            <p:cNvSpPr/>
            <p:nvPr/>
          </p:nvSpPr>
          <p:spPr>
            <a:xfrm>
              <a:off x="3267348" y="4157743"/>
              <a:ext cx="1969770" cy="398697"/>
            </a:xfrm>
            <a:prstGeom prst="rect">
              <a:avLst/>
            </a:prstGeom>
          </p:spPr>
          <p:txBody>
            <a:bodyPr wrap="square">
              <a:spAutoFit/>
            </a:bodyPr>
            <a:lstStyle/>
            <a:p>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完成数字化过程</a:t>
              </a:r>
            </a:p>
          </p:txBody>
        </p:sp>
      </p:grpSp>
      <p:grpSp>
        <p:nvGrpSpPr>
          <p:cNvPr id="22" name="组合 21"/>
          <p:cNvGrpSpPr/>
          <p:nvPr/>
        </p:nvGrpSpPr>
        <p:grpSpPr>
          <a:xfrm>
            <a:off x="5630439" y="2708920"/>
            <a:ext cx="3166384" cy="2802241"/>
            <a:chOff x="5486929" y="2511689"/>
            <a:chExt cx="3166384" cy="2802241"/>
          </a:xfrm>
        </p:grpSpPr>
        <p:pic>
          <p:nvPicPr>
            <p:cNvPr id="3084" name="Picture 12" descr="https://timgsa.baidu.com/timg?image&amp;quality=80&amp;size=b9999_10000&amp;sec=1559672069670&amp;di=87d899216d0ef95600dc284898b5c20e&amp;imgtype=0&amp;src=http%3A%2F%2Fpic.51yuansu.com%2Fpic3%2Fcover%2F01%2F46%2F27%2F5939daa2f39bb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3885" y="3357279"/>
              <a:ext cx="741646" cy="74164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timgsa.baidu.com/timg?image&amp;quality=80&amp;size=b9999_10000&amp;sec=1559672107576&amp;di=1a9fab5aa756f83af98e7617ce3b5030&amp;imgtype=0&amp;src=http%3A%2F%2Fbpic.588ku.com%2Felement_origin_min_pic%2F17%2F11%2F03%2F560367c56a5588c6b760bb16646a1a3e.jpg%2521%2Ffwfh%2F804x804%2Fquality%2F90%2Funsharp%2Ftrue%2Fcompress%2Ftr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963" y="3334303"/>
              <a:ext cx="729389" cy="73051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timgsa.baidu.com/timg?image&amp;quality=80&amp;size=b9999_10000&amp;sec=1559672150935&amp;di=0b0adfda37d6f33de4b4963f33f4fe94&amp;imgtype=0&amp;src=http%3A%2F%2Fpic.51yuansu.com%2Fpic2%2Fcover%2F00%2F32%2F87%2F58110aab10031_61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5986" y="4263833"/>
              <a:ext cx="677335" cy="677335"/>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7666" y="3113885"/>
              <a:ext cx="935647" cy="925832"/>
            </a:xfrm>
            <a:prstGeom prst="rect">
              <a:avLst/>
            </a:prstGeom>
          </p:spPr>
        </p:pic>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6929" y="4144833"/>
              <a:ext cx="832818" cy="824082"/>
            </a:xfrm>
            <a:prstGeom prst="rect">
              <a:avLst/>
            </a:prstGeom>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4210" y="4263833"/>
              <a:ext cx="1061229" cy="1050097"/>
            </a:xfrm>
            <a:prstGeom prst="rect">
              <a:avLst/>
            </a:prstGeom>
          </p:spPr>
        </p:pic>
        <p:pic>
          <p:nvPicPr>
            <p:cNvPr id="40" name="图片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52640" y="2511689"/>
              <a:ext cx="950681" cy="940708"/>
            </a:xfrm>
            <a:prstGeom prst="rect">
              <a:avLst/>
            </a:prstGeom>
          </p:spPr>
        </p:pic>
      </p:grpSp>
      <p:sp>
        <p:nvSpPr>
          <p:cNvPr id="24" name="TextBox 23"/>
          <p:cNvSpPr txBox="1"/>
          <p:nvPr/>
        </p:nvSpPr>
        <p:spPr>
          <a:xfrm>
            <a:off x="1239263" y="5435932"/>
            <a:ext cx="1714500" cy="398780"/>
          </a:xfrm>
          <a:prstGeom prst="rect">
            <a:avLst/>
          </a:prstGeom>
          <a:noFill/>
        </p:spPr>
        <p:txBody>
          <a:bodyPr wrap="none" rtlCol="0">
            <a:spAutoFit/>
          </a:bodyPr>
          <a:lstStyle/>
          <a:p>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非数字化资源</a:t>
            </a:r>
          </a:p>
        </p:txBody>
      </p:sp>
      <p:sp>
        <p:nvSpPr>
          <p:cNvPr id="43" name="TextBox 42"/>
          <p:cNvSpPr txBox="1"/>
          <p:nvPr/>
        </p:nvSpPr>
        <p:spPr>
          <a:xfrm>
            <a:off x="5512926" y="5436334"/>
            <a:ext cx="2990850" cy="398780"/>
          </a:xfrm>
          <a:prstGeom prst="rect">
            <a:avLst/>
          </a:prstGeom>
          <a:noFill/>
        </p:spPr>
        <p:txBody>
          <a:bodyPr wrap="none" rtlCol="0">
            <a:spAutoFit/>
          </a:bodyPr>
          <a:lstStyle/>
          <a:p>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数字设备中的数字化资源</a:t>
            </a:r>
          </a:p>
        </p:txBody>
      </p:sp>
      <p:pic>
        <p:nvPicPr>
          <p:cNvPr id="3" name="图片 2" descr="C:\Users\liuzhaobin\Desktop\插图.png插图"/>
          <p:cNvPicPr>
            <a:picLocks noChangeAspect="1"/>
          </p:cNvPicPr>
          <p:nvPr/>
        </p:nvPicPr>
        <p:blipFill>
          <a:blip r:embed="rId10"/>
          <a:srcRect/>
          <a:stretch>
            <a:fillRect/>
          </a:stretch>
        </p:blipFill>
        <p:spPr>
          <a:xfrm>
            <a:off x="941070" y="2785110"/>
            <a:ext cx="2425700" cy="272669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形成性评价</a:t>
            </a:r>
          </a:p>
        </p:txBody>
      </p:sp>
      <p:sp>
        <p:nvSpPr>
          <p:cNvPr id="5" name="矩形 4"/>
          <p:cNvSpPr/>
          <p:nvPr/>
        </p:nvSpPr>
        <p:spPr>
          <a:xfrm>
            <a:off x="1133475" y="4463415"/>
            <a:ext cx="6876415" cy="1938020"/>
          </a:xfrm>
          <a:prstGeom prst="rect">
            <a:avLst/>
          </a:prstGeom>
        </p:spPr>
        <p:txBody>
          <a:bodyPr wrap="square">
            <a:spAutoFit/>
          </a:bodyPr>
          <a:lstStyle/>
          <a:p>
            <a:pPr fontAlgn="auto">
              <a:lnSpc>
                <a:spcPct val="120000"/>
              </a:lnSpc>
            </a:pP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3.</a:t>
            </a: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以下选项中，不属于信息数字化过程的是</a:t>
            </a:r>
            <a:r>
              <a:rPr lang="en-US" altLang="zh-CN" sz="2000" b="1" dirty="0">
                <a:solidFill>
                  <a:srgbClr val="466E8C"/>
                </a:solidFill>
                <a:latin typeface="Times New Roman" panose="02020603050405020304" charset="0"/>
                <a:ea typeface="楷体_GB2312" panose="02010609030101010101" pitchFamily="49" charset="-122"/>
                <a:cs typeface="Times New Roman" panose="02020603050405020304" charset="0"/>
                <a:sym typeface="+mn-ea"/>
              </a:rPr>
              <a:t>______</a:t>
            </a:r>
            <a:r>
              <a:rPr lang="zh-CN"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a:t>
            </a: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 </a:t>
            </a:r>
            <a:endPar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endParaRP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用数码相机拍摄</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八骏图</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B.</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用扫描仪获取画报上的图片 </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C.</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将计算机硬盘上的文件复制到</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U</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盘上 </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D.</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将一篇文章通过键盘输入计算机 </a:t>
            </a:r>
          </a:p>
        </p:txBody>
      </p:sp>
      <p:sp>
        <p:nvSpPr>
          <p:cNvPr id="6" name="矩形 5"/>
          <p:cNvSpPr/>
          <p:nvPr/>
        </p:nvSpPr>
        <p:spPr>
          <a:xfrm>
            <a:off x="1134745" y="3173730"/>
            <a:ext cx="6875780" cy="1198880"/>
          </a:xfrm>
          <a:prstGeom prst="rect">
            <a:avLst/>
          </a:prstGeom>
        </p:spPr>
        <p:txBody>
          <a:bodyPr wrap="square">
            <a:spAutoFit/>
          </a:bodyPr>
          <a:lstStyle/>
          <a:p>
            <a:pPr fontAlgn="auto">
              <a:lnSpc>
                <a:spcPct val="120000"/>
              </a:lnSpc>
            </a:pP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2.</a:t>
            </a:r>
            <a:r>
              <a:rPr lang="zh-CN"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下列声音不属于数字化信息的是</a:t>
            </a:r>
            <a:r>
              <a:rPr lang="en-US" altLang="zh-CN" sz="2000" b="1" dirty="0">
                <a:solidFill>
                  <a:srgbClr val="466E8C"/>
                </a:solidFill>
                <a:latin typeface="Times New Roman" panose="02020603050405020304" charset="0"/>
                <a:ea typeface="楷体_GB2312" panose="02010609030101010101" pitchFamily="49" charset="-122"/>
                <a:cs typeface="Times New Roman" panose="02020603050405020304" charset="0"/>
              </a:rPr>
              <a:t>______</a:t>
            </a:r>
            <a:r>
              <a:rPr lang="zh-CN"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 </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录音笔录制的讲座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B.</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录音磁带上的英文对话</a:t>
            </a:r>
          </a:p>
          <a:p>
            <a:pPr fontAlgn="auto">
              <a:lnSpc>
                <a:spcPct val="120000"/>
              </a:lnSpc>
            </a:pP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C.</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下载到手机上的铃声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D.MP3</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上的歌曲</a:t>
            </a:r>
          </a:p>
        </p:txBody>
      </p:sp>
      <p:sp>
        <p:nvSpPr>
          <p:cNvPr id="15" name="矩形 14"/>
          <p:cNvSpPr/>
          <p:nvPr/>
        </p:nvSpPr>
        <p:spPr>
          <a:xfrm>
            <a:off x="1134745" y="1911985"/>
            <a:ext cx="6875145" cy="1198880"/>
          </a:xfrm>
          <a:prstGeom prst="rect">
            <a:avLst/>
          </a:prstGeom>
        </p:spPr>
        <p:txBody>
          <a:bodyPr wrap="square">
            <a:spAutoFit/>
          </a:bodyPr>
          <a:lstStyle/>
          <a:p>
            <a:pPr fontAlgn="auto">
              <a:lnSpc>
                <a:spcPct val="120000"/>
              </a:lnSpc>
            </a:pPr>
            <a:r>
              <a:rPr lang="en-US"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1.</a:t>
            </a:r>
            <a:r>
              <a:rPr lang="zh-CN"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以下不属于数字化信息的是</a:t>
            </a:r>
            <a:r>
              <a:rPr lang="en-US" altLang="zh-CN" sz="2000" b="1" dirty="0">
                <a:solidFill>
                  <a:srgbClr val="466E8C"/>
                </a:solidFill>
                <a:latin typeface="Times New Roman" panose="02020603050405020304" charset="0"/>
                <a:ea typeface="楷体_GB2312" panose="02010609030101010101" pitchFamily="49" charset="-122"/>
                <a:cs typeface="Times New Roman" panose="02020603050405020304" charset="0"/>
              </a:rPr>
              <a:t>______</a:t>
            </a:r>
            <a:r>
              <a:rPr lang="zh-CN" altLang="zh-CN"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a:t>
            </a: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扫描仪扫描的图片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B.</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字处理软件输入的文字</a:t>
            </a:r>
          </a:p>
          <a:p>
            <a:pPr fontAlgn="auto">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C.</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胶卷冲印的照片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D.</a:t>
            </a:r>
            <a:r>
              <a:rPr lang="zh-CN" altLang="zh-CN" sz="2000" b="1" dirty="0">
                <a:latin typeface="楷体_GB2312" panose="02010609030101010101" pitchFamily="49" charset="-122"/>
                <a:ea typeface="楷体_GB2312" panose="02010609030101010101" pitchFamily="49" charset="-122"/>
                <a:cs typeface="楷体_GB2312" panose="02010609030101010101" pitchFamily="49" charset="-122"/>
              </a:rPr>
              <a:t>数码相机拍摄的照片</a:t>
            </a:r>
          </a:p>
        </p:txBody>
      </p:sp>
      <p:sp>
        <p:nvSpPr>
          <p:cNvPr id="16" name="TextBox 15"/>
          <p:cNvSpPr txBox="1"/>
          <p:nvPr/>
        </p:nvSpPr>
        <p:spPr>
          <a:xfrm>
            <a:off x="4758655" y="1925479"/>
            <a:ext cx="336550" cy="460375"/>
          </a:xfrm>
          <a:prstGeom prst="rect">
            <a:avLst/>
          </a:prstGeom>
          <a:noFill/>
        </p:spPr>
        <p:txBody>
          <a:bodyPr wrap="none" rtlCol="0">
            <a:spAutoFit/>
          </a:bodyPr>
          <a:lstStyle/>
          <a:p>
            <a:r>
              <a:rPr lang="en-US" altLang="zh-CN" sz="2400" b="1" dirty="0">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C</a:t>
            </a:r>
          </a:p>
        </p:txBody>
      </p:sp>
      <p:sp>
        <p:nvSpPr>
          <p:cNvPr id="41" name="TextBox 40"/>
          <p:cNvSpPr txBox="1"/>
          <p:nvPr/>
        </p:nvSpPr>
        <p:spPr>
          <a:xfrm>
            <a:off x="5279990" y="3191143"/>
            <a:ext cx="336550" cy="460375"/>
          </a:xfrm>
          <a:prstGeom prst="rect">
            <a:avLst/>
          </a:prstGeom>
          <a:noFill/>
        </p:spPr>
        <p:txBody>
          <a:bodyPr wrap="none" rtlCol="0">
            <a:spAutoFit/>
          </a:bodyPr>
          <a:lstStyle/>
          <a:p>
            <a:r>
              <a:rPr lang="en-US" altLang="zh-CN" sz="2400" b="1" dirty="0">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B</a:t>
            </a:r>
          </a:p>
        </p:txBody>
      </p:sp>
      <p:sp>
        <p:nvSpPr>
          <p:cNvPr id="42" name="TextBox 41"/>
          <p:cNvSpPr txBox="1"/>
          <p:nvPr/>
        </p:nvSpPr>
        <p:spPr>
          <a:xfrm>
            <a:off x="6298148" y="4463410"/>
            <a:ext cx="336550" cy="460375"/>
          </a:xfrm>
          <a:prstGeom prst="rect">
            <a:avLst/>
          </a:prstGeom>
          <a:noFill/>
        </p:spPr>
        <p:txBody>
          <a:bodyPr wrap="none" rtlCol="0">
            <a:spAutoFit/>
          </a:bodyPr>
          <a:lstStyle/>
          <a:p>
            <a:r>
              <a:rPr lang="en-US" altLang="zh-CN" sz="2400" b="1" dirty="0">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连续和离散</a:t>
            </a:r>
          </a:p>
        </p:txBody>
      </p:sp>
      <p:pic>
        <p:nvPicPr>
          <p:cNvPr id="5122" name="Picture 2" descr="https://timgsa.baidu.com/timg?image&amp;quality=80&amp;size=b9999_10000&amp;sec=1559674292347&amp;di=b1e71d0a14e9c3e2bd4f8d9dbc761dcf&amp;imgtype=0&amp;src=http%3A%2F%2Fwww.caretek.cn%2FUpLoadImage%2FBigImages%2F2015070716054501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975" y="2014487"/>
            <a:ext cx="2781274" cy="20859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timgsa.baidu.com/timg?image&amp;quality=80&amp;size=b9999_10000&amp;sec=1559674343225&amp;di=69ef625637133d0cceb66f35d6e105d3&amp;imgtype=0&amp;src=http%3A%2F%2Fimg.jianke.com%2Fupload%2Fprodimage%2F201406%2F201461115573939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8132" y="1795680"/>
            <a:ext cx="2304256" cy="230425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831340" y="4523105"/>
            <a:ext cx="6699885" cy="398780"/>
          </a:xfrm>
          <a:prstGeom prst="rect">
            <a:avLst/>
          </a:prstGeom>
          <a:noFill/>
        </p:spPr>
        <p:txBody>
          <a:bodyPr wrap="square" rtlCol="0">
            <a:spAutoFit/>
          </a:bodyPr>
          <a:lstStyle/>
          <a:p>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连续：</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人的身高、水的温度、跑步的速度</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a:t>
            </a:r>
          </a:p>
        </p:txBody>
      </p:sp>
      <p:sp>
        <p:nvSpPr>
          <p:cNvPr id="36" name="TextBox 35"/>
          <p:cNvSpPr txBox="1"/>
          <p:nvPr/>
        </p:nvSpPr>
        <p:spPr>
          <a:xfrm>
            <a:off x="1840230" y="5103495"/>
            <a:ext cx="5293360" cy="706755"/>
          </a:xfrm>
          <a:prstGeom prst="rect">
            <a:avLst/>
          </a:prstGeom>
          <a:noFill/>
        </p:spPr>
        <p:txBody>
          <a:bodyPr wrap="square" rtlCol="0">
            <a:spAutoFit/>
          </a:bodyPr>
          <a:lstStyle/>
          <a:p>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离散：</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人周岁时的身高、水某一时刻的温度、跑步时每分钟的速度</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1131888"/>
            <a:ext cx="9153525" cy="565150"/>
          </a:xfrm>
        </p:spPr>
        <p:txBody>
          <a:body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模拟信号和数字信号</a:t>
            </a:r>
          </a:p>
        </p:txBody>
      </p:sp>
      <p:sp>
        <p:nvSpPr>
          <p:cNvPr id="17" name="TextBox 16"/>
          <p:cNvSpPr txBox="1"/>
          <p:nvPr/>
        </p:nvSpPr>
        <p:spPr>
          <a:xfrm>
            <a:off x="772671" y="1820767"/>
            <a:ext cx="1612900" cy="521970"/>
          </a:xfrm>
          <a:prstGeom prst="rect">
            <a:avLst/>
          </a:prstGeom>
          <a:noFill/>
        </p:spPr>
        <p:txBody>
          <a:bodyPr wrap="none" rtlCol="0">
            <a:spAutoFit/>
          </a:bodyPr>
          <a:lstStyle/>
          <a:p>
            <a:r>
              <a:rPr lang="zh-CN" altLang="en-US" sz="28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模拟信号</a:t>
            </a:r>
          </a:p>
        </p:txBody>
      </p:sp>
      <p:sp>
        <p:nvSpPr>
          <p:cNvPr id="29" name="TextBox 28"/>
          <p:cNvSpPr txBox="1"/>
          <p:nvPr/>
        </p:nvSpPr>
        <p:spPr>
          <a:xfrm>
            <a:off x="5563051" y="1820330"/>
            <a:ext cx="1612900" cy="521970"/>
          </a:xfrm>
          <a:prstGeom prst="rect">
            <a:avLst/>
          </a:prstGeom>
          <a:noFill/>
        </p:spPr>
        <p:txBody>
          <a:bodyPr wrap="none" rtlCol="0">
            <a:spAutoFit/>
          </a:bodyPr>
          <a:lstStyle/>
          <a:p>
            <a:r>
              <a:rPr lang="zh-CN" altLang="en-US" sz="28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数字信号</a:t>
            </a:r>
          </a:p>
        </p:txBody>
      </p:sp>
      <p:sp>
        <p:nvSpPr>
          <p:cNvPr id="19" name="TextBox 18"/>
          <p:cNvSpPr txBox="1"/>
          <p:nvPr/>
        </p:nvSpPr>
        <p:spPr>
          <a:xfrm>
            <a:off x="772795" y="2503805"/>
            <a:ext cx="3078480" cy="460375"/>
          </a:xfrm>
          <a:prstGeom prst="rect">
            <a:avLst/>
          </a:prstGeom>
          <a:noFill/>
        </p:spPr>
        <p:txBody>
          <a:bodyPr wrap="square" rtlCol="0">
            <a:spAutoFit/>
          </a:bodyPr>
          <a:lstStyle/>
          <a:p>
            <a:pPr fontAlgn="auto">
              <a:lnSpc>
                <a:spcPct val="120000"/>
              </a:lnSpc>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时间连续，取值连续</a:t>
            </a:r>
            <a:endPar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32" name="TextBox 31"/>
          <p:cNvSpPr txBox="1"/>
          <p:nvPr/>
        </p:nvSpPr>
        <p:spPr>
          <a:xfrm>
            <a:off x="5563235" y="2503805"/>
            <a:ext cx="2764155" cy="460375"/>
          </a:xfrm>
          <a:prstGeom prst="rect">
            <a:avLst/>
          </a:prstGeom>
          <a:noFill/>
        </p:spPr>
        <p:txBody>
          <a:bodyPr wrap="square" rtlCol="0">
            <a:spAutoFit/>
          </a:bodyPr>
          <a:lstStyle/>
          <a:p>
            <a:pPr fontAlgn="auto">
              <a:lnSpc>
                <a:spcPct val="120000"/>
              </a:lnSpc>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时间离散，取值离散</a:t>
            </a:r>
            <a:endParaRPr lang="zh-CN" altLang="en-US" sz="2000" b="1" dirty="0">
              <a:solidFill>
                <a:srgbClr val="D34996"/>
              </a:solidFill>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21" name="任意多边形 20"/>
          <p:cNvSpPr/>
          <p:nvPr/>
        </p:nvSpPr>
        <p:spPr>
          <a:xfrm>
            <a:off x="2188479" y="4472971"/>
            <a:ext cx="3441700" cy="978504"/>
          </a:xfrm>
          <a:custGeom>
            <a:avLst/>
            <a:gdLst>
              <a:gd name="connsiteX0" fmla="*/ 0 w 3441700"/>
              <a:gd name="connsiteY0" fmla="*/ 978504 h 978504"/>
              <a:gd name="connsiteX1" fmla="*/ 1193800 w 3441700"/>
              <a:gd name="connsiteY1" fmla="*/ 604 h 978504"/>
              <a:gd name="connsiteX2" fmla="*/ 2451100 w 3441700"/>
              <a:gd name="connsiteY2" fmla="*/ 826104 h 978504"/>
              <a:gd name="connsiteX3" fmla="*/ 3441700 w 3441700"/>
              <a:gd name="connsiteY3" fmla="*/ 407004 h 978504"/>
            </a:gdLst>
            <a:ahLst/>
            <a:cxnLst>
              <a:cxn ang="0">
                <a:pos x="connsiteX0" y="connsiteY0"/>
              </a:cxn>
              <a:cxn ang="0">
                <a:pos x="connsiteX1" y="connsiteY1"/>
              </a:cxn>
              <a:cxn ang="0">
                <a:pos x="connsiteX2" y="connsiteY2"/>
              </a:cxn>
              <a:cxn ang="0">
                <a:pos x="connsiteX3" y="connsiteY3"/>
              </a:cxn>
            </a:cxnLst>
            <a:rect l="l" t="t" r="r" b="b"/>
            <a:pathLst>
              <a:path w="3441700" h="978504">
                <a:moveTo>
                  <a:pt x="0" y="978504"/>
                </a:moveTo>
                <a:cubicBezTo>
                  <a:pt x="392641" y="502254"/>
                  <a:pt x="785283" y="26004"/>
                  <a:pt x="1193800" y="604"/>
                </a:cubicBezTo>
                <a:cubicBezTo>
                  <a:pt x="1602317" y="-24796"/>
                  <a:pt x="2076450" y="758371"/>
                  <a:pt x="2451100" y="826104"/>
                </a:cubicBezTo>
                <a:cubicBezTo>
                  <a:pt x="2825750" y="893837"/>
                  <a:pt x="3133725" y="650420"/>
                  <a:pt x="3441700" y="407004"/>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grpSp>
        <p:nvGrpSpPr>
          <p:cNvPr id="7193" name="组合 7192"/>
          <p:cNvGrpSpPr/>
          <p:nvPr/>
        </p:nvGrpSpPr>
        <p:grpSpPr>
          <a:xfrm>
            <a:off x="1688009" y="3894941"/>
            <a:ext cx="4749929" cy="2551807"/>
            <a:chOff x="261530" y="3332966"/>
            <a:chExt cx="4749929" cy="2551807"/>
          </a:xfrm>
        </p:grpSpPr>
        <p:cxnSp>
          <p:nvCxnSpPr>
            <p:cNvPr id="6" name="直接箭头连接符 5"/>
            <p:cNvCxnSpPr/>
            <p:nvPr/>
          </p:nvCxnSpPr>
          <p:spPr>
            <a:xfrm>
              <a:off x="755576" y="5373216"/>
              <a:ext cx="425588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62224" y="3348608"/>
              <a:ext cx="0" cy="22406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92" name="TextBox 7191"/>
            <p:cNvSpPr txBox="1"/>
            <p:nvPr/>
          </p:nvSpPr>
          <p:spPr>
            <a:xfrm>
              <a:off x="4572000" y="5301208"/>
              <a:ext cx="318135" cy="583565"/>
            </a:xfrm>
            <a:prstGeom prst="rect">
              <a:avLst/>
            </a:prstGeom>
            <a:noFill/>
          </p:spPr>
          <p:txBody>
            <a:bodyPr wrap="none" rtlCol="0">
              <a:spAutoFit/>
            </a:bodyPr>
            <a:lstStyle/>
            <a:p>
              <a:r>
                <a:rPr lang="en-US" altLang="zh-CN" sz="3200" b="1" i="1" dirty="0">
                  <a:latin typeface="Times New Roman" panose="02020603050405020304" charset="0"/>
                  <a:ea typeface="楷体_GB2312" panose="02010609030101010101" pitchFamily="49" charset="-122"/>
                  <a:cs typeface="Times New Roman" panose="02020603050405020304" charset="0"/>
                </a:rPr>
                <a:t>t</a:t>
              </a:r>
            </a:p>
          </p:txBody>
        </p:sp>
        <p:sp>
          <p:nvSpPr>
            <p:cNvPr id="94" name="TextBox 93"/>
            <p:cNvSpPr txBox="1"/>
            <p:nvPr/>
          </p:nvSpPr>
          <p:spPr>
            <a:xfrm>
              <a:off x="261530" y="3332966"/>
              <a:ext cx="488950" cy="460375"/>
            </a:xfrm>
            <a:prstGeom prst="rect">
              <a:avLst/>
            </a:prstGeom>
            <a:noFill/>
          </p:spPr>
          <p:txBody>
            <a:bodyPr wrap="none" rtlCol="0">
              <a:spAutoFit/>
            </a:bodyPr>
            <a:lstStyle/>
            <a:p>
              <a:r>
                <a:rPr lang="zh-CN" altLang="en-US" sz="2400" b="1" dirty="0">
                  <a:latin typeface="楷体_GB2312" panose="02010609030101010101" pitchFamily="49" charset="-122"/>
                  <a:ea typeface="楷体_GB2312" panose="02010609030101010101" pitchFamily="49" charset="-122"/>
                  <a:cs typeface="楷体_GB2312" panose="02010609030101010101" pitchFamily="49" charset="-122"/>
                </a:rPr>
                <a:t>值</a:t>
              </a:r>
            </a:p>
          </p:txBody>
        </p:sp>
      </p:grpSp>
      <p:sp>
        <p:nvSpPr>
          <p:cNvPr id="7194" name="TextBox 7193"/>
          <p:cNvSpPr txBox="1"/>
          <p:nvPr/>
        </p:nvSpPr>
        <p:spPr>
          <a:xfrm>
            <a:off x="2315210" y="5935345"/>
            <a:ext cx="4001135" cy="398780"/>
          </a:xfrm>
          <a:prstGeom prst="rect">
            <a:avLst/>
          </a:prstGeom>
          <a:noFill/>
        </p:spPr>
        <p:txBody>
          <a:bodyPr wrap="square" rtlCol="0">
            <a:spAutoFit/>
          </a:bodyPr>
          <a:lstStyle/>
          <a:p>
            <a:pPr algn="l"/>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0</a:t>
            </a:r>
            <a:r>
              <a:rPr lang="en-US" altLang="zh-CN" sz="1200" dirty="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1</a:t>
            </a:r>
            <a:r>
              <a:rPr lang="en-US" altLang="zh-CN" sz="2000" dirty="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2</a:t>
            </a:r>
            <a:r>
              <a:rPr lang="en-US" altLang="zh-CN" sz="2000" dirty="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3</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4</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5 </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6</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7</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8 </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9</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10</a:t>
            </a:r>
            <a:r>
              <a:rPr lang="en-US" altLang="zh-CN" sz="2000" dirty="0">
                <a:latin typeface="Times New Roman" panose="02020603050405020304" charset="0"/>
                <a:ea typeface="楷体_GB2312" panose="02010609030101010101" pitchFamily="49" charset="-122"/>
                <a:cs typeface="Times New Roman" panose="02020603050405020304" charset="0"/>
              </a:rPr>
              <a:t>  </a:t>
            </a:r>
            <a:r>
              <a:rPr lang="en-US" altLang="zh-CN" sz="2000" i="1" dirty="0">
                <a:latin typeface="Times New Roman" panose="02020603050405020304" charset="0"/>
                <a:ea typeface="楷体_GB2312" panose="02010609030101010101" pitchFamily="49" charset="-122"/>
                <a:cs typeface="Times New Roman" panose="02020603050405020304" charset="0"/>
              </a:rPr>
              <a:t>t</a:t>
            </a:r>
            <a:r>
              <a:rPr lang="en-US" altLang="zh-CN" sz="2000" baseline="-25000" dirty="0">
                <a:latin typeface="Times New Roman" panose="02020603050405020304" charset="0"/>
                <a:ea typeface="楷体_GB2312" panose="02010609030101010101" pitchFamily="49" charset="-122"/>
                <a:cs typeface="Times New Roman" panose="02020603050405020304" charset="0"/>
              </a:rPr>
              <a:t>11</a:t>
            </a:r>
          </a:p>
        </p:txBody>
      </p:sp>
      <p:sp>
        <p:nvSpPr>
          <p:cNvPr id="7197" name="矩形 7196"/>
          <p:cNvSpPr/>
          <p:nvPr/>
        </p:nvSpPr>
        <p:spPr>
          <a:xfrm>
            <a:off x="6674073" y="4767594"/>
            <a:ext cx="864096" cy="504078"/>
          </a:xfrm>
          <a:prstGeom prst="rect">
            <a:avLst/>
          </a:prstGeom>
          <a:solidFill>
            <a:srgbClr val="466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楷体_GB2312" panose="02010609030101010101" pitchFamily="49" charset="-122"/>
                <a:ea typeface="楷体_GB2312" panose="02010609030101010101" pitchFamily="49" charset="-122"/>
                <a:cs typeface="楷体_GB2312" panose="02010609030101010101" pitchFamily="49" charset="-122"/>
              </a:rPr>
              <a:t>采样</a:t>
            </a:r>
          </a:p>
        </p:txBody>
      </p:sp>
      <p:sp>
        <p:nvSpPr>
          <p:cNvPr id="3" name="文本框 2"/>
          <p:cNvSpPr txBox="1"/>
          <p:nvPr/>
        </p:nvSpPr>
        <p:spPr>
          <a:xfrm>
            <a:off x="996950" y="3215640"/>
            <a:ext cx="7330440" cy="460375"/>
          </a:xfrm>
          <a:prstGeom prst="rect">
            <a:avLst/>
          </a:prstGeom>
          <a:noFill/>
        </p:spPr>
        <p:txBody>
          <a:bodyPr wrap="none" rtlCol="0" anchor="t">
            <a:spAutoFit/>
          </a:bodyPr>
          <a:lstStyle/>
          <a:p>
            <a:pPr fontAlgn="auto">
              <a:lnSpc>
                <a:spcPct val="120000"/>
              </a:lnSpc>
            </a:pPr>
            <a:r>
              <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sym typeface="+mn-ea"/>
              </a:rPr>
              <a:t>通过采样、量化和编码等步骤可以将模拟信号转换为数字信号。</a:t>
            </a:r>
            <a:endParaRPr lang="zh-CN" altLang="en-US" sz="20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endParaRPr>
          </a:p>
        </p:txBody>
      </p:sp>
      <p:grpSp>
        <p:nvGrpSpPr>
          <p:cNvPr id="40" name="组合 39"/>
          <p:cNvGrpSpPr/>
          <p:nvPr/>
        </p:nvGrpSpPr>
        <p:grpSpPr>
          <a:xfrm>
            <a:off x="2480310" y="4472940"/>
            <a:ext cx="3375025" cy="1453515"/>
            <a:chOff x="3906" y="7044"/>
            <a:chExt cx="5315" cy="2289"/>
          </a:xfrm>
        </p:grpSpPr>
        <p:cxnSp>
          <p:nvCxnSpPr>
            <p:cNvPr id="23" name="直接连接符 22"/>
            <p:cNvCxnSpPr/>
            <p:nvPr/>
          </p:nvCxnSpPr>
          <p:spPr>
            <a:xfrm>
              <a:off x="3906" y="8079"/>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906" y="8069"/>
              <a:ext cx="0" cy="125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349" y="7586"/>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92" y="7243"/>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235" y="7059"/>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78" y="7123"/>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121" y="7450"/>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564" y="7833"/>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007" y="8214"/>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50" y="8363"/>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893" y="8293"/>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36" y="8072"/>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349" y="7586"/>
              <a:ext cx="0" cy="173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792" y="7243"/>
              <a:ext cx="0" cy="208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235" y="7059"/>
              <a:ext cx="0" cy="227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678" y="7044"/>
              <a:ext cx="0" cy="228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6121" y="7131"/>
              <a:ext cx="0" cy="219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564" y="7446"/>
              <a:ext cx="0" cy="188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007" y="7836"/>
              <a:ext cx="0" cy="149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450" y="8211"/>
              <a:ext cx="0" cy="111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893" y="8293"/>
              <a:ext cx="0" cy="103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8336" y="8083"/>
              <a:ext cx="0" cy="125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8779" y="7764"/>
              <a:ext cx="0" cy="156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779" y="7752"/>
              <a:ext cx="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9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19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5000" fill="hold">
                                          <p:stCondLst>
                                            <p:cond delay="0"/>
                                          </p:stCondLst>
                                        </p:cTn>
                                        <p:tgtEl>
                                          <p:spTgt spid="40"/>
                                        </p:tgtEl>
                                        <p:attrNameLst>
                                          <p:attrName>style.visibility</p:attrName>
                                        </p:attrNameLst>
                                      </p:cBhvr>
                                      <p:to>
                                        <p:strVal val="visible"/>
                                      </p:to>
                                    </p:set>
                                    <p:animEffect transition="in" filter="wipe(left)">
                                      <p:cBhvr>
                                        <p:cTn id="20" dur="5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7194" grpId="0"/>
      <p:bldP spid="7197" grpId="0" bldLvl="0" animBg="1"/>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488</Words>
  <Application>Microsoft Office PowerPoint</Application>
  <PresentationFormat>全屏显示(4:3)</PresentationFormat>
  <Paragraphs>61</Paragraphs>
  <Slides>14</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微软雅黑</vt:lpstr>
      <vt:lpstr>楷体_GB2312</vt:lpstr>
      <vt:lpstr>宋体</vt:lpstr>
      <vt:lpstr>Tw Cen MT</vt:lpstr>
      <vt:lpstr>Calibri</vt:lpstr>
      <vt:lpstr>Times New Roman</vt:lpstr>
      <vt:lpstr>电路</vt:lpstr>
      <vt:lpstr>PowerPoint 演示文稿</vt:lpstr>
      <vt:lpstr>PowerPoint 演示文稿</vt:lpstr>
      <vt:lpstr>PowerPoint 演示文稿</vt:lpstr>
      <vt:lpstr>数字化生活环境</vt:lpstr>
      <vt:lpstr>小组合作任务一</vt:lpstr>
      <vt:lpstr>数字化</vt:lpstr>
      <vt:lpstr>形成性评价</vt:lpstr>
      <vt:lpstr>连续和离散</vt:lpstr>
      <vt:lpstr>模拟信号和数字信号</vt:lpstr>
      <vt:lpstr>问题情境</vt:lpstr>
      <vt:lpstr>小组合作任务二</vt:lpstr>
      <vt:lpstr>总结提升</vt:lpstr>
      <vt:lpstr>总结提升</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Microsoft 帐户</cp:lastModifiedBy>
  <cp:revision>181</cp:revision>
  <dcterms:created xsi:type="dcterms:W3CDTF">2015-09-24T02:32:00Z</dcterms:created>
  <dcterms:modified xsi:type="dcterms:W3CDTF">2020-03-31T06:24:10Z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